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210 디딤고딕 Light" charset="1" panose="02020503020101020101"/>
      <p:regular r:id="rId34"/>
    </p:embeddedFont>
    <p:embeddedFont>
      <p:font typeface="210 디딤고딕 Bold" charset="1" panose="02020503020101020101"/>
      <p:regular r:id="rId35"/>
    </p:embeddedFont>
    <p:embeddedFont>
      <p:font typeface="210 밀레니얼" charset="1" panose="02020503020101020101"/>
      <p:regular r:id="rId36"/>
    </p:embeddedFont>
    <p:embeddedFont>
      <p:font typeface="210 디딤고딕" charset="1" panose="02020503020101020101"/>
      <p:regular r:id="rId37"/>
    </p:embeddedFont>
    <p:embeddedFont>
      <p:font typeface="210 밀레니얼 Light" charset="1" panose="02020503020101020101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8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2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50.png" Type="http://schemas.openxmlformats.org/officeDocument/2006/relationships/image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2" Target="../media/image3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3.pn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93371" y="3398868"/>
            <a:ext cx="11301259" cy="3489264"/>
          </a:xfrm>
          <a:custGeom>
            <a:avLst/>
            <a:gdLst/>
            <a:ahLst/>
            <a:cxnLst/>
            <a:rect r="r" b="b" t="t" l="l"/>
            <a:pathLst>
              <a:path h="3489264" w="11301259">
                <a:moveTo>
                  <a:pt x="0" y="0"/>
                </a:moveTo>
                <a:lnTo>
                  <a:pt x="11301258" y="0"/>
                </a:lnTo>
                <a:lnTo>
                  <a:pt x="11301258" y="3489264"/>
                </a:lnTo>
                <a:lnTo>
                  <a:pt x="0" y="3489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6888132"/>
            <a:ext cx="11301259" cy="1115999"/>
          </a:xfrm>
          <a:custGeom>
            <a:avLst/>
            <a:gdLst/>
            <a:ahLst/>
            <a:cxnLst/>
            <a:rect r="r" b="b" t="t" l="l"/>
            <a:pathLst>
              <a:path h="1115999" w="11301259">
                <a:moveTo>
                  <a:pt x="0" y="0"/>
                </a:moveTo>
                <a:lnTo>
                  <a:pt x="11301258" y="0"/>
                </a:lnTo>
                <a:lnTo>
                  <a:pt x="11301258" y="1115999"/>
                </a:lnTo>
                <a:lnTo>
                  <a:pt x="0" y="1115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668764" y="7004881"/>
            <a:ext cx="2153028" cy="882502"/>
            <a:chOff x="0" y="0"/>
            <a:chExt cx="567053" cy="2324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7053" cy="232428"/>
            </a:xfrm>
            <a:custGeom>
              <a:avLst/>
              <a:gdLst/>
              <a:ahLst/>
              <a:cxnLst/>
              <a:rect r="r" b="b" t="t" l="l"/>
              <a:pathLst>
                <a:path h="232428" w="567053">
                  <a:moveTo>
                    <a:pt x="116214" y="0"/>
                  </a:moveTo>
                  <a:lnTo>
                    <a:pt x="450838" y="0"/>
                  </a:lnTo>
                  <a:cubicBezTo>
                    <a:pt x="481660" y="0"/>
                    <a:pt x="511220" y="12244"/>
                    <a:pt x="533014" y="34038"/>
                  </a:cubicBezTo>
                  <a:cubicBezTo>
                    <a:pt x="554809" y="55833"/>
                    <a:pt x="567053" y="85392"/>
                    <a:pt x="567053" y="116214"/>
                  </a:cubicBezTo>
                  <a:lnTo>
                    <a:pt x="567053" y="116214"/>
                  </a:lnTo>
                  <a:cubicBezTo>
                    <a:pt x="567053" y="180398"/>
                    <a:pt x="515022" y="232428"/>
                    <a:pt x="450838" y="232428"/>
                  </a:cubicBezTo>
                  <a:lnTo>
                    <a:pt x="116214" y="232428"/>
                  </a:lnTo>
                  <a:cubicBezTo>
                    <a:pt x="52031" y="232428"/>
                    <a:pt x="0" y="180398"/>
                    <a:pt x="0" y="116214"/>
                  </a:cubicBezTo>
                  <a:lnTo>
                    <a:pt x="0" y="116214"/>
                  </a:lnTo>
                  <a:cubicBezTo>
                    <a:pt x="0" y="52031"/>
                    <a:pt x="52031" y="0"/>
                    <a:pt x="1162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67053" cy="280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68764" y="7173204"/>
            <a:ext cx="2153028" cy="48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8"/>
              </a:lnSpc>
              <a:spcBef>
                <a:spcPct val="0"/>
              </a:spcBef>
            </a:pPr>
            <a:r>
              <a:rPr lang="en-US" sz="2884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팀 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12874" y="7154154"/>
            <a:ext cx="821924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고상희, 유승종, 이석현, 조현준, 최기영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849571" y="6275322"/>
            <a:ext cx="9070618" cy="3053527"/>
            <a:chOff x="0" y="0"/>
            <a:chExt cx="2392238" cy="805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92238" cy="805321"/>
            </a:xfrm>
            <a:custGeom>
              <a:avLst/>
              <a:gdLst/>
              <a:ahLst/>
              <a:cxnLst/>
              <a:rect r="r" b="b" t="t" l="l"/>
              <a:pathLst>
                <a:path h="805321" w="2392238">
                  <a:moveTo>
                    <a:pt x="0" y="0"/>
                  </a:moveTo>
                  <a:lnTo>
                    <a:pt x="2392238" y="0"/>
                  </a:lnTo>
                  <a:lnTo>
                    <a:pt x="2392238" y="805321"/>
                  </a:lnTo>
                  <a:lnTo>
                    <a:pt x="0" y="80532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392238" cy="852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053636" y="7640136"/>
            <a:ext cx="487445" cy="449336"/>
          </a:xfrm>
          <a:custGeom>
            <a:avLst/>
            <a:gdLst/>
            <a:ahLst/>
            <a:cxnLst/>
            <a:rect r="r" b="b" t="t" l="l"/>
            <a:pathLst>
              <a:path h="449336" w="487445">
                <a:moveTo>
                  <a:pt x="0" y="0"/>
                </a:moveTo>
                <a:lnTo>
                  <a:pt x="487446" y="0"/>
                </a:lnTo>
                <a:lnTo>
                  <a:pt x="487446" y="449336"/>
                </a:lnTo>
                <a:lnTo>
                  <a:pt x="0" y="449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모델링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53636" y="6437673"/>
            <a:ext cx="8662487" cy="117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백엔드 서버는 질문과 생성된 답변을 DB에 저장함.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DB는 질문과 답변의 저장 완료를 확인함. (기록 유지 &amp;&amp; 분석에 사용)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백엔드 서버는 생성된 답변을 프론트엔드로 전송함.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20017" y="3379475"/>
            <a:ext cx="418073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9"/>
              </a:lnSpc>
            </a:pPr>
            <a:r>
              <a:rPr lang="en-US" sz="3999">
                <a:solidFill>
                  <a:srgbClr val="54545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. 답변 저장 및 반환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053636" y="8253367"/>
            <a:ext cx="571783" cy="407667"/>
          </a:xfrm>
          <a:custGeom>
            <a:avLst/>
            <a:gdLst/>
            <a:ahLst/>
            <a:cxnLst/>
            <a:rect r="r" b="b" t="t" l="l"/>
            <a:pathLst>
              <a:path h="407667" w="571783">
                <a:moveTo>
                  <a:pt x="0" y="0"/>
                </a:moveTo>
                <a:lnTo>
                  <a:pt x="571783" y="0"/>
                </a:lnTo>
                <a:lnTo>
                  <a:pt x="571783" y="407667"/>
                </a:lnTo>
                <a:lnTo>
                  <a:pt x="0" y="407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25419" y="7690692"/>
            <a:ext cx="261900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Error가 발생할 경우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81737" y="8276859"/>
            <a:ext cx="776068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 저장 실패 시 에러를 로그에 기록하고 나중에 재 시도하거나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관리자에게 알림을 보냄.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55723" y="3245002"/>
            <a:ext cx="564294" cy="845672"/>
          </a:xfrm>
          <a:custGeom>
            <a:avLst/>
            <a:gdLst/>
            <a:ahLst/>
            <a:cxnLst/>
            <a:rect r="r" b="b" t="t" l="l"/>
            <a:pathLst>
              <a:path h="845672" w="564294">
                <a:moveTo>
                  <a:pt x="0" y="0"/>
                </a:moveTo>
                <a:lnTo>
                  <a:pt x="564294" y="0"/>
                </a:lnTo>
                <a:lnTo>
                  <a:pt x="564294" y="845673"/>
                </a:lnTo>
                <a:lnTo>
                  <a:pt x="0" y="8456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849571" y="4195450"/>
            <a:ext cx="9216292" cy="1936997"/>
          </a:xfrm>
          <a:custGeom>
            <a:avLst/>
            <a:gdLst/>
            <a:ahLst/>
            <a:cxnLst/>
            <a:rect r="r" b="b" t="t" l="l"/>
            <a:pathLst>
              <a:path h="1936997" w="9216292">
                <a:moveTo>
                  <a:pt x="0" y="0"/>
                </a:moveTo>
                <a:lnTo>
                  <a:pt x="9216292" y="0"/>
                </a:lnTo>
                <a:lnTo>
                  <a:pt x="9216292" y="1936997"/>
                </a:lnTo>
                <a:lnTo>
                  <a:pt x="0" y="19369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49795" r="0" b="-70695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849571" y="6275322"/>
            <a:ext cx="9070618" cy="3053527"/>
            <a:chOff x="0" y="0"/>
            <a:chExt cx="2392238" cy="805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92238" cy="805321"/>
            </a:xfrm>
            <a:custGeom>
              <a:avLst/>
              <a:gdLst/>
              <a:ahLst/>
              <a:cxnLst/>
              <a:rect r="r" b="b" t="t" l="l"/>
              <a:pathLst>
                <a:path h="805321" w="2392238">
                  <a:moveTo>
                    <a:pt x="0" y="0"/>
                  </a:moveTo>
                  <a:lnTo>
                    <a:pt x="2392238" y="0"/>
                  </a:lnTo>
                  <a:lnTo>
                    <a:pt x="2392238" y="805321"/>
                  </a:lnTo>
                  <a:lnTo>
                    <a:pt x="0" y="80532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392238" cy="852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053636" y="7586283"/>
            <a:ext cx="487445" cy="449336"/>
          </a:xfrm>
          <a:custGeom>
            <a:avLst/>
            <a:gdLst/>
            <a:ahLst/>
            <a:cxnLst/>
            <a:rect r="r" b="b" t="t" l="l"/>
            <a:pathLst>
              <a:path h="449336" w="487445">
                <a:moveTo>
                  <a:pt x="0" y="0"/>
                </a:moveTo>
                <a:lnTo>
                  <a:pt x="487446" y="0"/>
                </a:lnTo>
                <a:lnTo>
                  <a:pt x="487446" y="449336"/>
                </a:lnTo>
                <a:lnTo>
                  <a:pt x="0" y="449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모델링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53636" y="6636139"/>
            <a:ext cx="8662487" cy="7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프론트엔드는 받은 답변을 사용자 인터페이스에 맞게 렌더링함.</a:t>
            </a: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사용자는 프론트엔드에 표시된 답변을 확인하여 정보를 얻음.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3282" y="3379475"/>
            <a:ext cx="2644871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9"/>
              </a:lnSpc>
            </a:pPr>
            <a:r>
              <a:rPr lang="en-US" sz="3999">
                <a:solidFill>
                  <a:srgbClr val="74992E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. 답변 표시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053636" y="8253367"/>
            <a:ext cx="571783" cy="407667"/>
          </a:xfrm>
          <a:custGeom>
            <a:avLst/>
            <a:gdLst/>
            <a:ahLst/>
            <a:cxnLst/>
            <a:rect r="r" b="b" t="t" l="l"/>
            <a:pathLst>
              <a:path h="407667" w="571783">
                <a:moveTo>
                  <a:pt x="0" y="0"/>
                </a:moveTo>
                <a:lnTo>
                  <a:pt x="571783" y="0"/>
                </a:lnTo>
                <a:lnTo>
                  <a:pt x="571783" y="407667"/>
                </a:lnTo>
                <a:lnTo>
                  <a:pt x="0" y="407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25419" y="7636839"/>
            <a:ext cx="261900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Error가 발생할 경우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81737" y="8196217"/>
            <a:ext cx="7760682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프론트엔드가 서버로부터 답변을 받지 못한 경우, 렌더링 과정에서 오류 발생하면, 사용자에게 에러메시지 표시함.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15587" y="3082700"/>
            <a:ext cx="857695" cy="1007975"/>
          </a:xfrm>
          <a:custGeom>
            <a:avLst/>
            <a:gdLst/>
            <a:ahLst/>
            <a:cxnLst/>
            <a:rect r="r" b="b" t="t" l="l"/>
            <a:pathLst>
              <a:path h="1007975" w="857695">
                <a:moveTo>
                  <a:pt x="0" y="0"/>
                </a:moveTo>
                <a:lnTo>
                  <a:pt x="857695" y="0"/>
                </a:lnTo>
                <a:lnTo>
                  <a:pt x="857695" y="1007975"/>
                </a:lnTo>
                <a:lnTo>
                  <a:pt x="0" y="1007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849571" y="3934313"/>
            <a:ext cx="9070618" cy="1538443"/>
          </a:xfrm>
          <a:custGeom>
            <a:avLst/>
            <a:gdLst/>
            <a:ahLst/>
            <a:cxnLst/>
            <a:rect r="r" b="b" t="t" l="l"/>
            <a:pathLst>
              <a:path h="1538443" w="9070618">
                <a:moveTo>
                  <a:pt x="0" y="0"/>
                </a:moveTo>
                <a:lnTo>
                  <a:pt x="9070618" y="0"/>
                </a:lnTo>
                <a:lnTo>
                  <a:pt x="9070618" y="1538443"/>
                </a:lnTo>
                <a:lnTo>
                  <a:pt x="0" y="15384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21056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4317677" y="5232591"/>
            <a:ext cx="9766415" cy="23635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4222073" y="5127462"/>
            <a:ext cx="257529" cy="25752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56690" y="5127462"/>
            <a:ext cx="257529" cy="25752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890794" y="5127462"/>
            <a:ext cx="257529" cy="25752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299007" y="5762053"/>
            <a:ext cx="3078264" cy="2847861"/>
            <a:chOff x="0" y="0"/>
            <a:chExt cx="810736" cy="75005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0736" cy="750054"/>
            </a:xfrm>
            <a:custGeom>
              <a:avLst/>
              <a:gdLst/>
              <a:ahLst/>
              <a:cxnLst/>
              <a:rect r="r" b="b" t="t" l="l"/>
              <a:pathLst>
                <a:path h="750054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750054"/>
                  </a:lnTo>
                  <a:lnTo>
                    <a:pt x="0" y="75005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0736" cy="7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71724" y="5762053"/>
            <a:ext cx="3078264" cy="2847861"/>
            <a:chOff x="0" y="0"/>
            <a:chExt cx="810736" cy="7500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0736" cy="750054"/>
            </a:xfrm>
            <a:custGeom>
              <a:avLst/>
              <a:gdLst/>
              <a:ahLst/>
              <a:cxnLst/>
              <a:rect r="r" b="b" t="t" l="l"/>
              <a:pathLst>
                <a:path h="750054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750054"/>
                  </a:lnTo>
                  <a:lnTo>
                    <a:pt x="0" y="75005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0736" cy="7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005828" y="5762053"/>
            <a:ext cx="3078264" cy="2847861"/>
            <a:chOff x="0" y="0"/>
            <a:chExt cx="810736" cy="7500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0736" cy="750054"/>
            </a:xfrm>
            <a:custGeom>
              <a:avLst/>
              <a:gdLst/>
              <a:ahLst/>
              <a:cxnLst/>
              <a:rect r="r" b="b" t="t" l="l"/>
              <a:pathLst>
                <a:path h="750054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750054"/>
                  </a:lnTo>
                  <a:lnTo>
                    <a:pt x="0" y="75005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0736" cy="7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005828" y="4450970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17677" y="4450970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 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71724" y="4450970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Back End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84921" y="6251766"/>
            <a:ext cx="271237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메인 페이지 컴포넌트</a:t>
            </a:r>
          </a:p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초기구현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57639" y="6251766"/>
            <a:ext cx="27123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API 명세서 작성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77076" y="6916929"/>
            <a:ext cx="27123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유사도 높은 문서 추출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4317677" y="5384991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7681249" y="5384991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1015353" y="5384991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11051595" y="7582092"/>
            <a:ext cx="312922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답변 생성 반환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84921" y="7382067"/>
            <a:ext cx="271237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웹사이트 배포 및 도메인 설정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57639" y="7582092"/>
            <a:ext cx="27123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백엔드-DB 서버 연결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57639" y="6963733"/>
            <a:ext cx="27123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DB 구축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1077076" y="6251766"/>
            <a:ext cx="2935769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수집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84662" y="4420598"/>
            <a:ext cx="507083" cy="507083"/>
          </a:xfrm>
          <a:custGeom>
            <a:avLst/>
            <a:gdLst/>
            <a:ahLst/>
            <a:cxnLst/>
            <a:rect r="r" b="b" t="t" l="l"/>
            <a:pathLst>
              <a:path h="507083" w="507083">
                <a:moveTo>
                  <a:pt x="0" y="0"/>
                </a:moveTo>
                <a:lnTo>
                  <a:pt x="507083" y="0"/>
                </a:lnTo>
                <a:lnTo>
                  <a:pt x="507083" y="507083"/>
                </a:lnTo>
                <a:lnTo>
                  <a:pt x="0" y="50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57253" y="5494949"/>
            <a:ext cx="3449262" cy="3763351"/>
          </a:xfrm>
          <a:custGeom>
            <a:avLst/>
            <a:gdLst/>
            <a:ahLst/>
            <a:cxnLst/>
            <a:rect r="r" b="b" t="t" l="l"/>
            <a:pathLst>
              <a:path h="3763351" w="3449262">
                <a:moveTo>
                  <a:pt x="0" y="0"/>
                </a:moveTo>
                <a:lnTo>
                  <a:pt x="3449262" y="0"/>
                </a:lnTo>
                <a:lnTo>
                  <a:pt x="3449262" y="3763351"/>
                </a:lnTo>
                <a:lnTo>
                  <a:pt x="0" y="3763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44348" y="6506306"/>
            <a:ext cx="2242644" cy="870319"/>
            <a:chOff x="0" y="0"/>
            <a:chExt cx="1405335" cy="5453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5335" cy="545378"/>
            </a:xfrm>
            <a:custGeom>
              <a:avLst/>
              <a:gdLst/>
              <a:ahLst/>
              <a:cxnLst/>
              <a:rect r="r" b="b" t="t" l="l"/>
              <a:pathLst>
                <a:path h="545378" w="1405335">
                  <a:moveTo>
                    <a:pt x="1405335" y="272689"/>
                  </a:moveTo>
                  <a:lnTo>
                    <a:pt x="998935" y="0"/>
                  </a:lnTo>
                  <a:lnTo>
                    <a:pt x="998935" y="203200"/>
                  </a:lnTo>
                  <a:lnTo>
                    <a:pt x="0" y="203200"/>
                  </a:lnTo>
                  <a:lnTo>
                    <a:pt x="0" y="342178"/>
                  </a:lnTo>
                  <a:lnTo>
                    <a:pt x="998935" y="342178"/>
                  </a:lnTo>
                  <a:lnTo>
                    <a:pt x="998935" y="545378"/>
                  </a:lnTo>
                  <a:lnTo>
                    <a:pt x="1405335" y="27268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5575"/>
              <a:ext cx="1303735" cy="186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725142" y="5494949"/>
            <a:ext cx="6666381" cy="3816503"/>
          </a:xfrm>
          <a:custGeom>
            <a:avLst/>
            <a:gdLst/>
            <a:ahLst/>
            <a:cxnLst/>
            <a:rect r="r" b="b" t="t" l="l"/>
            <a:pathLst>
              <a:path h="3816503" w="6666381">
                <a:moveTo>
                  <a:pt x="0" y="0"/>
                </a:moveTo>
                <a:lnTo>
                  <a:pt x="6666382" y="0"/>
                </a:lnTo>
                <a:lnTo>
                  <a:pt x="6666382" y="3816504"/>
                </a:lnTo>
                <a:lnTo>
                  <a:pt x="0" y="3816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 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29790" y="4346655"/>
            <a:ext cx="377672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메인 페이지 구현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50565" y="5002083"/>
            <a:ext cx="4662636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1. 피그마를 활용해 페이지 디자인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86992" y="5011608"/>
            <a:ext cx="746919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2. 웹페이지 개발 (typescript + react + vite + pnpm)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34920" y="4432380"/>
            <a:ext cx="515646" cy="515646"/>
          </a:xfrm>
          <a:custGeom>
            <a:avLst/>
            <a:gdLst/>
            <a:ahLst/>
            <a:cxnLst/>
            <a:rect r="r" b="b" t="t" l="l"/>
            <a:pathLst>
              <a:path h="515646" w="515646">
                <a:moveTo>
                  <a:pt x="0" y="0"/>
                </a:moveTo>
                <a:lnTo>
                  <a:pt x="515645" y="0"/>
                </a:lnTo>
                <a:lnTo>
                  <a:pt x="515645" y="515645"/>
                </a:lnTo>
                <a:lnTo>
                  <a:pt x="0" y="515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5382" y="5109699"/>
            <a:ext cx="4305906" cy="2249933"/>
          </a:xfrm>
          <a:custGeom>
            <a:avLst/>
            <a:gdLst/>
            <a:ahLst/>
            <a:cxnLst/>
            <a:rect r="r" b="b" t="t" l="l"/>
            <a:pathLst>
              <a:path h="2249933" w="4305906">
                <a:moveTo>
                  <a:pt x="0" y="0"/>
                </a:moveTo>
                <a:lnTo>
                  <a:pt x="4305906" y="0"/>
                </a:lnTo>
                <a:lnTo>
                  <a:pt x="4305906" y="2249933"/>
                </a:lnTo>
                <a:lnTo>
                  <a:pt x="0" y="2249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 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29790" y="4346655"/>
            <a:ext cx="377672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웹사이트 배포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224663" y="6505622"/>
            <a:ext cx="1197811" cy="854009"/>
          </a:xfrm>
          <a:custGeom>
            <a:avLst/>
            <a:gdLst/>
            <a:ahLst/>
            <a:cxnLst/>
            <a:rect r="r" b="b" t="t" l="l"/>
            <a:pathLst>
              <a:path h="854009" w="1197811">
                <a:moveTo>
                  <a:pt x="0" y="0"/>
                </a:moveTo>
                <a:lnTo>
                  <a:pt x="1197811" y="0"/>
                </a:lnTo>
                <a:lnTo>
                  <a:pt x="1197811" y="854010"/>
                </a:lnTo>
                <a:lnTo>
                  <a:pt x="0" y="854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224663" y="5577472"/>
            <a:ext cx="3809702" cy="56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3"/>
              </a:lnSpc>
              <a:spcBef>
                <a:spcPct val="0"/>
              </a:spcBef>
            </a:pPr>
            <a:r>
              <a:rPr lang="en-US" sz="3274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Vercel을 선택한 이유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5849" y="6438947"/>
            <a:ext cx="9000342" cy="93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2"/>
              </a:lnSpc>
              <a:spcBef>
                <a:spcPct val="0"/>
              </a:spcBef>
            </a:pPr>
            <a:r>
              <a:rPr lang="en-US" sz="2651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배포과정이 간편함 -&gt; github와 연동해 CI/CD 자동 구축할 수 있고 기본적으로 HTTPS와 CDN이 적용되어 있음.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166727" y="5400085"/>
            <a:ext cx="469634" cy="701898"/>
          </a:xfrm>
          <a:custGeom>
            <a:avLst/>
            <a:gdLst/>
            <a:ahLst/>
            <a:cxnLst/>
            <a:rect r="r" b="b" t="t" l="l"/>
            <a:pathLst>
              <a:path h="701898" w="469634">
                <a:moveTo>
                  <a:pt x="0" y="0"/>
                </a:moveTo>
                <a:lnTo>
                  <a:pt x="469634" y="0"/>
                </a:lnTo>
                <a:lnTo>
                  <a:pt x="469634" y="701898"/>
                </a:lnTo>
                <a:lnTo>
                  <a:pt x="0" y="701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224663" y="7871340"/>
            <a:ext cx="1197811" cy="854009"/>
          </a:xfrm>
          <a:custGeom>
            <a:avLst/>
            <a:gdLst/>
            <a:ahLst/>
            <a:cxnLst/>
            <a:rect r="r" b="b" t="t" l="l"/>
            <a:pathLst>
              <a:path h="854009" w="1197811">
                <a:moveTo>
                  <a:pt x="0" y="0"/>
                </a:moveTo>
                <a:lnTo>
                  <a:pt x="1197811" y="0"/>
                </a:lnTo>
                <a:lnTo>
                  <a:pt x="1197811" y="854009"/>
                </a:lnTo>
                <a:lnTo>
                  <a:pt x="0" y="854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755849" y="8031980"/>
            <a:ext cx="9000342" cy="46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2"/>
              </a:lnSpc>
              <a:spcBef>
                <a:spcPct val="0"/>
              </a:spcBef>
            </a:pPr>
            <a:r>
              <a:rPr lang="en-US" sz="2651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가격이 비교적 저렴함 -&gt; cf) aws ec2의 과금 위험.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34920" y="4432380"/>
            <a:ext cx="515646" cy="515646"/>
          </a:xfrm>
          <a:custGeom>
            <a:avLst/>
            <a:gdLst/>
            <a:ahLst/>
            <a:cxnLst/>
            <a:rect r="r" b="b" t="t" l="l"/>
            <a:pathLst>
              <a:path h="515646" w="515646">
                <a:moveTo>
                  <a:pt x="0" y="0"/>
                </a:moveTo>
                <a:lnTo>
                  <a:pt x="515645" y="0"/>
                </a:lnTo>
                <a:lnTo>
                  <a:pt x="515645" y="515645"/>
                </a:lnTo>
                <a:lnTo>
                  <a:pt x="0" y="515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54932" y="4229240"/>
            <a:ext cx="11639583" cy="5179615"/>
          </a:xfrm>
          <a:custGeom>
            <a:avLst/>
            <a:gdLst/>
            <a:ahLst/>
            <a:cxnLst/>
            <a:rect r="r" b="b" t="t" l="l"/>
            <a:pathLst>
              <a:path h="5179615" w="11639583">
                <a:moveTo>
                  <a:pt x="0" y="0"/>
                </a:moveTo>
                <a:lnTo>
                  <a:pt x="11639583" y="0"/>
                </a:lnTo>
                <a:lnTo>
                  <a:pt x="11639583" y="5179614"/>
                </a:lnTo>
                <a:lnTo>
                  <a:pt x="0" y="5179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 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29790" y="4346655"/>
            <a:ext cx="377672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웹사이트 배포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099857" y="7319762"/>
            <a:ext cx="1820526" cy="243495"/>
          </a:xfrm>
          <a:custGeom>
            <a:avLst/>
            <a:gdLst/>
            <a:ahLst/>
            <a:cxnLst/>
            <a:rect r="r" b="b" t="t" l="l"/>
            <a:pathLst>
              <a:path h="243495" w="1820526">
                <a:moveTo>
                  <a:pt x="0" y="0"/>
                </a:moveTo>
                <a:lnTo>
                  <a:pt x="1820526" y="0"/>
                </a:lnTo>
                <a:lnTo>
                  <a:pt x="1820526" y="243495"/>
                </a:lnTo>
                <a:lnTo>
                  <a:pt x="0" y="243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84662" y="4420598"/>
            <a:ext cx="507083" cy="507083"/>
          </a:xfrm>
          <a:custGeom>
            <a:avLst/>
            <a:gdLst/>
            <a:ahLst/>
            <a:cxnLst/>
            <a:rect r="r" b="b" t="t" l="l"/>
            <a:pathLst>
              <a:path h="507083" w="507083">
                <a:moveTo>
                  <a:pt x="0" y="0"/>
                </a:moveTo>
                <a:lnTo>
                  <a:pt x="507083" y="0"/>
                </a:lnTo>
                <a:lnTo>
                  <a:pt x="507083" y="507083"/>
                </a:lnTo>
                <a:lnTo>
                  <a:pt x="0" y="50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72993" y="4292072"/>
            <a:ext cx="9963453" cy="4819540"/>
          </a:xfrm>
          <a:custGeom>
            <a:avLst/>
            <a:gdLst/>
            <a:ahLst/>
            <a:cxnLst/>
            <a:rect r="r" b="b" t="t" l="l"/>
            <a:pathLst>
              <a:path h="4819540" w="9963453">
                <a:moveTo>
                  <a:pt x="0" y="0"/>
                </a:moveTo>
                <a:lnTo>
                  <a:pt x="9963453" y="0"/>
                </a:lnTo>
                <a:lnTo>
                  <a:pt x="9963453" y="4819541"/>
                </a:lnTo>
                <a:lnTo>
                  <a:pt x="0" y="4819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675" r="0" b="-2067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Back 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29790" y="4346655"/>
            <a:ext cx="377672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API 명세서 작성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03462" y="5143500"/>
            <a:ext cx="5940767" cy="1047987"/>
            <a:chOff x="0" y="0"/>
            <a:chExt cx="1419395" cy="2503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9395" cy="250390"/>
            </a:xfrm>
            <a:custGeom>
              <a:avLst/>
              <a:gdLst/>
              <a:ahLst/>
              <a:cxnLst/>
              <a:rect r="r" b="b" t="t" l="l"/>
              <a:pathLst>
                <a:path h="250390" w="1419395">
                  <a:moveTo>
                    <a:pt x="0" y="0"/>
                  </a:moveTo>
                  <a:lnTo>
                    <a:pt x="1419395" y="0"/>
                  </a:lnTo>
                  <a:lnTo>
                    <a:pt x="1419395" y="250390"/>
                  </a:lnTo>
                  <a:lnTo>
                    <a:pt x="0" y="25039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419395" cy="298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04683" y="5232481"/>
            <a:ext cx="5738324" cy="81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79"/>
              </a:lnSpc>
              <a:spcBef>
                <a:spcPct val="0"/>
              </a:spcBef>
            </a:pPr>
            <a:r>
              <a:rPr lang="en-US" sz="23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프론트앤드 개발자와 협의하여 필</a:t>
            </a:r>
            <a:r>
              <a:rPr lang="en-US" sz="23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요한 기능을 정리하고 도메인과  http method를 정리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34920" y="4432380"/>
            <a:ext cx="515646" cy="515646"/>
          </a:xfrm>
          <a:custGeom>
            <a:avLst/>
            <a:gdLst/>
            <a:ahLst/>
            <a:cxnLst/>
            <a:rect r="r" b="b" t="t" l="l"/>
            <a:pathLst>
              <a:path h="515646" w="515646">
                <a:moveTo>
                  <a:pt x="0" y="0"/>
                </a:moveTo>
                <a:lnTo>
                  <a:pt x="515645" y="0"/>
                </a:lnTo>
                <a:lnTo>
                  <a:pt x="515645" y="515645"/>
                </a:lnTo>
                <a:lnTo>
                  <a:pt x="0" y="515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972923"/>
            <a:ext cx="5486398" cy="5494927"/>
          </a:xfrm>
          <a:custGeom>
            <a:avLst/>
            <a:gdLst/>
            <a:ahLst/>
            <a:cxnLst/>
            <a:rect r="r" b="b" t="t" l="l"/>
            <a:pathLst>
              <a:path h="5494927" w="5486398">
                <a:moveTo>
                  <a:pt x="0" y="0"/>
                </a:moveTo>
                <a:lnTo>
                  <a:pt x="5486398" y="0"/>
                </a:lnTo>
                <a:lnTo>
                  <a:pt x="5486398" y="5494927"/>
                </a:lnTo>
                <a:lnTo>
                  <a:pt x="0" y="5494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9" r="0" b="-38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Back 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29790" y="4346655"/>
            <a:ext cx="4795008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베이스 스키마 정의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185260" y="5195675"/>
            <a:ext cx="5940767" cy="1913253"/>
            <a:chOff x="0" y="0"/>
            <a:chExt cx="1419395" cy="4571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9395" cy="457123"/>
            </a:xfrm>
            <a:custGeom>
              <a:avLst/>
              <a:gdLst/>
              <a:ahLst/>
              <a:cxnLst/>
              <a:rect r="r" b="b" t="t" l="l"/>
              <a:pathLst>
                <a:path h="457123" w="1419395">
                  <a:moveTo>
                    <a:pt x="0" y="0"/>
                  </a:moveTo>
                  <a:lnTo>
                    <a:pt x="1419395" y="0"/>
                  </a:lnTo>
                  <a:lnTo>
                    <a:pt x="1419395" y="457123"/>
                  </a:lnTo>
                  <a:lnTo>
                    <a:pt x="0" y="45712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419395" cy="50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292743" y="5420204"/>
            <a:ext cx="5725802" cy="130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5"/>
              </a:lnSpc>
            </a:pPr>
            <a:r>
              <a:rPr lang="en-US" sz="247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프론트 앤드 개발자와 협의한 내용과</a:t>
            </a:r>
          </a:p>
          <a:p>
            <a:pPr algn="just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API명세서를 </a:t>
            </a:r>
            <a:r>
              <a:rPr lang="en-US" sz="247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토대로 데이터베이스의 데이터 타입과 관계를 결정함.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840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08230" y="4419076"/>
            <a:ext cx="8968396" cy="1732307"/>
          </a:xfrm>
          <a:custGeom>
            <a:avLst/>
            <a:gdLst/>
            <a:ahLst/>
            <a:cxnLst/>
            <a:rect r="r" b="b" t="t" l="l"/>
            <a:pathLst>
              <a:path h="1732307" w="8968396">
                <a:moveTo>
                  <a:pt x="0" y="0"/>
                </a:moveTo>
                <a:lnTo>
                  <a:pt x="8968396" y="0"/>
                </a:lnTo>
                <a:lnTo>
                  <a:pt x="8968396" y="1732307"/>
                </a:lnTo>
                <a:lnTo>
                  <a:pt x="0" y="173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7" r="0" b="-47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08230" y="6297991"/>
            <a:ext cx="8865680" cy="3125152"/>
          </a:xfrm>
          <a:custGeom>
            <a:avLst/>
            <a:gdLst/>
            <a:ahLst/>
            <a:cxnLst/>
            <a:rect r="r" b="b" t="t" l="l"/>
            <a:pathLst>
              <a:path h="3125152" w="8865680">
                <a:moveTo>
                  <a:pt x="0" y="0"/>
                </a:moveTo>
                <a:lnTo>
                  <a:pt x="8865680" y="0"/>
                </a:lnTo>
                <a:lnTo>
                  <a:pt x="8865680" y="3125153"/>
                </a:lnTo>
                <a:lnTo>
                  <a:pt x="0" y="3125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Back 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36938" y="4458698"/>
            <a:ext cx="377672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백앤드 - DB 연결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334489" y="4572998"/>
            <a:ext cx="495301" cy="495301"/>
          </a:xfrm>
          <a:custGeom>
            <a:avLst/>
            <a:gdLst/>
            <a:ahLst/>
            <a:cxnLst/>
            <a:rect r="r" b="b" t="t" l="l"/>
            <a:pathLst>
              <a:path h="495301" w="495301">
                <a:moveTo>
                  <a:pt x="0" y="0"/>
                </a:moveTo>
                <a:lnTo>
                  <a:pt x="495301" y="0"/>
                </a:lnTo>
                <a:lnTo>
                  <a:pt x="495301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80576" y="5285229"/>
            <a:ext cx="5940767" cy="1913253"/>
            <a:chOff x="0" y="0"/>
            <a:chExt cx="1419395" cy="4571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9395" cy="457123"/>
            </a:xfrm>
            <a:custGeom>
              <a:avLst/>
              <a:gdLst/>
              <a:ahLst/>
              <a:cxnLst/>
              <a:rect r="r" b="b" t="t" l="l"/>
              <a:pathLst>
                <a:path h="457123" w="1419395">
                  <a:moveTo>
                    <a:pt x="0" y="0"/>
                  </a:moveTo>
                  <a:lnTo>
                    <a:pt x="1419395" y="0"/>
                  </a:lnTo>
                  <a:lnTo>
                    <a:pt x="1419395" y="457123"/>
                  </a:lnTo>
                  <a:lnTo>
                    <a:pt x="0" y="45712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419395" cy="50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94469" y="5401673"/>
            <a:ext cx="5725802" cy="1746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5"/>
              </a:lnSpc>
            </a:pPr>
            <a:r>
              <a:rPr lang="en-US" sz="247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데이터베이스와 백앤드 서버간에</a:t>
            </a:r>
          </a:p>
          <a:p>
            <a:pPr algn="just">
              <a:lnSpc>
                <a:spcPts val="3465"/>
              </a:lnSpc>
            </a:pPr>
            <a:r>
              <a:rPr lang="en-US" sz="247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연결 구축 완료. 백앤드 서버는 NestJS</a:t>
            </a:r>
          </a:p>
          <a:p>
            <a:pPr algn="just">
              <a:lnSpc>
                <a:spcPts val="3465"/>
              </a:lnSpc>
              <a:spcBef>
                <a:spcPct val="0"/>
              </a:spcBef>
            </a:pPr>
            <a:r>
              <a:rPr lang="en-US" sz="247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데이터베이스 관리 프로그램은 MySQL을 사용함.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27936" y="5551150"/>
            <a:ext cx="7126893" cy="2407943"/>
          </a:xfrm>
          <a:custGeom>
            <a:avLst/>
            <a:gdLst/>
            <a:ahLst/>
            <a:cxnLst/>
            <a:rect r="r" b="b" t="t" l="l"/>
            <a:pathLst>
              <a:path h="2407943" w="7126893">
                <a:moveTo>
                  <a:pt x="0" y="0"/>
                </a:moveTo>
                <a:lnTo>
                  <a:pt x="7126893" y="0"/>
                </a:lnTo>
                <a:lnTo>
                  <a:pt x="7126893" y="2407943"/>
                </a:lnTo>
                <a:lnTo>
                  <a:pt x="0" y="2407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34" t="-43552" r="0" b="-6275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281748" y="4194255"/>
            <a:ext cx="507083" cy="507083"/>
          </a:xfrm>
          <a:custGeom>
            <a:avLst/>
            <a:gdLst/>
            <a:ahLst/>
            <a:cxnLst/>
            <a:rect r="r" b="b" t="t" l="l"/>
            <a:pathLst>
              <a:path h="507083" w="507083">
                <a:moveTo>
                  <a:pt x="0" y="0"/>
                </a:moveTo>
                <a:lnTo>
                  <a:pt x="507083" y="0"/>
                </a:lnTo>
                <a:lnTo>
                  <a:pt x="507083" y="507083"/>
                </a:lnTo>
                <a:lnTo>
                  <a:pt x="0" y="507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01181" y="4108530"/>
            <a:ext cx="3776725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수집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281748" y="5439209"/>
            <a:ext cx="6629774" cy="2631826"/>
            <a:chOff x="0" y="0"/>
            <a:chExt cx="1584016" cy="6288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84016" cy="628808"/>
            </a:xfrm>
            <a:custGeom>
              <a:avLst/>
              <a:gdLst/>
              <a:ahLst/>
              <a:cxnLst/>
              <a:rect r="r" b="b" t="t" l="l"/>
              <a:pathLst>
                <a:path h="628808" w="1584016">
                  <a:moveTo>
                    <a:pt x="0" y="0"/>
                  </a:moveTo>
                  <a:lnTo>
                    <a:pt x="1584016" y="0"/>
                  </a:lnTo>
                  <a:lnTo>
                    <a:pt x="1584016" y="628808"/>
                  </a:lnTo>
                  <a:lnTo>
                    <a:pt x="0" y="62880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584016" cy="676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565262" y="5594400"/>
            <a:ext cx="5841752" cy="86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6"/>
              </a:lnSpc>
            </a:pPr>
            <a:r>
              <a:rPr lang="en-US" sz="242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학부 웹사이트의 공지사항 내 본문 내용들을크롤링하여 필요한 데이터 수집하는 단계.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35290" y="6576505"/>
            <a:ext cx="5841752" cy="130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6"/>
              </a:lnSpc>
            </a:pPr>
            <a:r>
              <a:rPr lang="en-US" sz="2425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requests, BeatifulSoup등을 사용해 HTML구조에서 특정 태그나 클래스 명을 활용하여 제목, URL , 날짜, 내용을 추출함.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54485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수행 배경 및 목표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62822" y="5318615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시스템 구조도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모델링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진행상황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03460" y="434050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이슈사항 및 해결방안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03455" y="534062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2F5F98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향후일정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81748" y="4173910"/>
            <a:ext cx="515646" cy="515646"/>
          </a:xfrm>
          <a:custGeom>
            <a:avLst/>
            <a:gdLst/>
            <a:ahLst/>
            <a:cxnLst/>
            <a:rect r="r" b="b" t="t" l="l"/>
            <a:pathLst>
              <a:path h="515646" w="515646">
                <a:moveTo>
                  <a:pt x="0" y="0"/>
                </a:moveTo>
                <a:lnTo>
                  <a:pt x="515646" y="0"/>
                </a:lnTo>
                <a:lnTo>
                  <a:pt x="515646" y="515646"/>
                </a:lnTo>
                <a:lnTo>
                  <a:pt x="0" y="515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97394" y="4819369"/>
            <a:ext cx="709937" cy="707356"/>
          </a:xfrm>
          <a:custGeom>
            <a:avLst/>
            <a:gdLst/>
            <a:ahLst/>
            <a:cxnLst/>
            <a:rect r="r" b="b" t="t" l="l"/>
            <a:pathLst>
              <a:path h="707356" w="709937">
                <a:moveTo>
                  <a:pt x="0" y="0"/>
                </a:moveTo>
                <a:lnTo>
                  <a:pt x="709937" y="0"/>
                </a:lnTo>
                <a:lnTo>
                  <a:pt x="709937" y="707356"/>
                </a:lnTo>
                <a:lnTo>
                  <a:pt x="0" y="707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52362" y="5522282"/>
            <a:ext cx="571783" cy="407667"/>
          </a:xfrm>
          <a:custGeom>
            <a:avLst/>
            <a:gdLst/>
            <a:ahLst/>
            <a:cxnLst/>
            <a:rect r="r" b="b" t="t" l="l"/>
            <a:pathLst>
              <a:path h="407667" w="571783">
                <a:moveTo>
                  <a:pt x="0" y="0"/>
                </a:moveTo>
                <a:lnTo>
                  <a:pt x="571783" y="0"/>
                </a:lnTo>
                <a:lnTo>
                  <a:pt x="571783" y="407666"/>
                </a:lnTo>
                <a:lnTo>
                  <a:pt x="0" y="407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281748" y="6556425"/>
            <a:ext cx="7395542" cy="2843970"/>
            <a:chOff x="0" y="0"/>
            <a:chExt cx="1950462" cy="7500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0462" cy="750054"/>
            </a:xfrm>
            <a:custGeom>
              <a:avLst/>
              <a:gdLst/>
              <a:ahLst/>
              <a:cxnLst/>
              <a:rect r="r" b="b" t="t" l="l"/>
              <a:pathLst>
                <a:path h="750054" w="1950462">
                  <a:moveTo>
                    <a:pt x="0" y="0"/>
                  </a:moveTo>
                  <a:lnTo>
                    <a:pt x="1950462" y="0"/>
                  </a:lnTo>
                  <a:lnTo>
                    <a:pt x="1950462" y="750054"/>
                  </a:lnTo>
                  <a:lnTo>
                    <a:pt x="0" y="75005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950462" cy="7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849979" y="5242006"/>
            <a:ext cx="7409321" cy="3881554"/>
          </a:xfrm>
          <a:custGeom>
            <a:avLst/>
            <a:gdLst/>
            <a:ahLst/>
            <a:cxnLst/>
            <a:rect r="r" b="b" t="t" l="l"/>
            <a:pathLst>
              <a:path h="3881554" w="7409321">
                <a:moveTo>
                  <a:pt x="0" y="0"/>
                </a:moveTo>
                <a:lnTo>
                  <a:pt x="7409321" y="0"/>
                </a:lnTo>
                <a:lnTo>
                  <a:pt x="7409321" y="3881554"/>
                </a:lnTo>
                <a:lnTo>
                  <a:pt x="0" y="38815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01181" y="4108530"/>
            <a:ext cx="8289539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Ensemble 방식을 통한 유사도 높은 문서 추출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531169"/>
            <a:ext cx="2099816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Ensemble 방식?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52720" y="5548632"/>
            <a:ext cx="606868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spare retriever + dense retreiver 결합한 hybrid방식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99582" y="6522642"/>
            <a:ext cx="6927014" cy="7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TF-IDF 기반으로 질문-문서 간의 코사인 유사도 계산함. (sparse retriever)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29398" y="7273566"/>
            <a:ext cx="6897198" cy="117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solar-embedding 모델 사용해 dense vector 변환하고,  Pinecone Vector DB에서 저장된 문서 벡터와 비교해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가장 유사한 문서 10개 검색함. (dense retriever)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99582" y="8534163"/>
            <a:ext cx="6927014" cy="7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두 가지 방법으로 구한 유사도 점수를 결합해 최종적으로 가장 질문과 유사도가 높은 상위 10개 문서 선정하여 저장함.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92353" y="6077768"/>
            <a:ext cx="646513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키워드, 의미론적  두방식 결합한 것으로,  문서 검색 능력 효과적.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312" y="552616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281748" y="6556425"/>
            <a:ext cx="7395542" cy="2843970"/>
            <a:chOff x="0" y="0"/>
            <a:chExt cx="1950462" cy="7500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462" cy="750054"/>
            </a:xfrm>
            <a:custGeom>
              <a:avLst/>
              <a:gdLst/>
              <a:ahLst/>
              <a:cxnLst/>
              <a:rect r="r" b="b" t="t" l="l"/>
              <a:pathLst>
                <a:path h="750054" w="1950462">
                  <a:moveTo>
                    <a:pt x="0" y="0"/>
                  </a:moveTo>
                  <a:lnTo>
                    <a:pt x="1950462" y="0"/>
                  </a:lnTo>
                  <a:lnTo>
                    <a:pt x="1950462" y="750054"/>
                  </a:lnTo>
                  <a:lnTo>
                    <a:pt x="0" y="75005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50462" cy="797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81748" y="4182473"/>
            <a:ext cx="495301" cy="495301"/>
          </a:xfrm>
          <a:custGeom>
            <a:avLst/>
            <a:gdLst/>
            <a:ahLst/>
            <a:cxnLst/>
            <a:rect r="r" b="b" t="t" l="l"/>
            <a:pathLst>
              <a:path h="495301" w="495301">
                <a:moveTo>
                  <a:pt x="0" y="0"/>
                </a:moveTo>
                <a:lnTo>
                  <a:pt x="495301" y="0"/>
                </a:lnTo>
                <a:lnTo>
                  <a:pt x="495301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42167" y="3845631"/>
            <a:ext cx="6851479" cy="5412669"/>
          </a:xfrm>
          <a:custGeom>
            <a:avLst/>
            <a:gdLst/>
            <a:ahLst/>
            <a:cxnLst/>
            <a:rect r="r" b="b" t="t" l="l"/>
            <a:pathLst>
              <a:path h="5412669" w="6851479">
                <a:moveTo>
                  <a:pt x="0" y="0"/>
                </a:moveTo>
                <a:lnTo>
                  <a:pt x="6851479" y="0"/>
                </a:lnTo>
                <a:lnTo>
                  <a:pt x="6851479" y="5412669"/>
                </a:lnTo>
                <a:lnTo>
                  <a:pt x="0" y="5412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29398" y="4838419"/>
            <a:ext cx="709937" cy="707356"/>
          </a:xfrm>
          <a:custGeom>
            <a:avLst/>
            <a:gdLst/>
            <a:ahLst/>
            <a:cxnLst/>
            <a:rect r="r" b="b" t="t" l="l"/>
            <a:pathLst>
              <a:path h="707356" w="709937">
                <a:moveTo>
                  <a:pt x="0" y="0"/>
                </a:moveTo>
                <a:lnTo>
                  <a:pt x="709938" y="0"/>
                </a:lnTo>
                <a:lnTo>
                  <a:pt x="709938" y="707356"/>
                </a:lnTo>
                <a:lnTo>
                  <a:pt x="0" y="707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06461" y="5555300"/>
            <a:ext cx="571783" cy="407667"/>
          </a:xfrm>
          <a:custGeom>
            <a:avLst/>
            <a:gdLst/>
            <a:ahLst/>
            <a:cxnLst/>
            <a:rect r="r" b="b" t="t" l="l"/>
            <a:pathLst>
              <a:path h="407667" w="571783">
                <a:moveTo>
                  <a:pt x="0" y="0"/>
                </a:moveTo>
                <a:lnTo>
                  <a:pt x="571783" y="0"/>
                </a:lnTo>
                <a:lnTo>
                  <a:pt x="571783" y="407667"/>
                </a:lnTo>
                <a:lnTo>
                  <a:pt x="0" y="4076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진행상황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01181" y="4108530"/>
            <a:ext cx="7202114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Refine방식을 통한 최종 답변 생성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9582" y="6973620"/>
            <a:ext cx="6927014" cy="7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초기 답변을 생성하여 문서 내에 질문과 관련성 높은 내용 우선적으로 요약함.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30920" y="7861214"/>
            <a:ext cx="6897198" cy="117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RetrievalQA.from_chain.type 메서드를 사용해 LLM 지정하고, 기존에 뽑은 문서들을 필터링하여 답변 품질을 개선해나가며 최종 답변을 생성함.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1035" y="5564187"/>
            <a:ext cx="1653332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Refine 방식?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18207" y="5528995"/>
            <a:ext cx="596678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초기 답변 생성에서 시작하여 문서를 순차적으로 읽고 점진적으로 답변의 품질을 개선해나가는 방법.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44960" y="3236176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(9.23~10.13)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94486" y="4222562"/>
            <a:ext cx="7966274" cy="5227868"/>
          </a:xfrm>
          <a:custGeom>
            <a:avLst/>
            <a:gdLst/>
            <a:ahLst/>
            <a:cxnLst/>
            <a:rect r="r" b="b" t="t" l="l"/>
            <a:pathLst>
              <a:path h="5227868" w="7966274">
                <a:moveTo>
                  <a:pt x="0" y="0"/>
                </a:moveTo>
                <a:lnTo>
                  <a:pt x="7966275" y="0"/>
                </a:lnTo>
                <a:lnTo>
                  <a:pt x="7966275" y="5227868"/>
                </a:lnTo>
                <a:lnTo>
                  <a:pt x="0" y="5227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83858">
            <a:off x="6028673" y="7393149"/>
            <a:ext cx="2143261" cy="1261090"/>
          </a:xfrm>
          <a:custGeom>
            <a:avLst/>
            <a:gdLst/>
            <a:ahLst/>
            <a:cxnLst/>
            <a:rect r="r" b="b" t="t" l="l"/>
            <a:pathLst>
              <a:path h="1261090" w="2143261">
                <a:moveTo>
                  <a:pt x="0" y="0"/>
                </a:moveTo>
                <a:lnTo>
                  <a:pt x="2143261" y="0"/>
                </a:lnTo>
                <a:lnTo>
                  <a:pt x="2143261" y="1261090"/>
                </a:lnTo>
                <a:lnTo>
                  <a:pt x="0" y="1261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49792" y="8023694"/>
            <a:ext cx="7649641" cy="1023139"/>
          </a:xfrm>
          <a:custGeom>
            <a:avLst/>
            <a:gdLst/>
            <a:ahLst/>
            <a:cxnLst/>
            <a:rect r="r" b="b" t="t" l="l"/>
            <a:pathLst>
              <a:path h="1023139" w="7649641">
                <a:moveTo>
                  <a:pt x="0" y="0"/>
                </a:moveTo>
                <a:lnTo>
                  <a:pt x="7649641" y="0"/>
                </a:lnTo>
                <a:lnTo>
                  <a:pt x="7649641" y="1023140"/>
                </a:lnTo>
                <a:lnTo>
                  <a:pt x="0" y="1023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및 해결방안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 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5723" y="4477748"/>
            <a:ext cx="6255881" cy="98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github organization의 팀 프로젝트를 vercel로 배포 시도.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4992" y="7215858"/>
            <a:ext cx="4205822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Pro 버전을 결제해야만 가능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07119" y="6829931"/>
            <a:ext cx="8152181" cy="1895382"/>
          </a:xfrm>
          <a:custGeom>
            <a:avLst/>
            <a:gdLst/>
            <a:ahLst/>
            <a:cxnLst/>
            <a:rect r="r" b="b" t="t" l="l"/>
            <a:pathLst>
              <a:path h="1895382" w="8152181">
                <a:moveTo>
                  <a:pt x="0" y="0"/>
                </a:moveTo>
                <a:lnTo>
                  <a:pt x="8152181" y="0"/>
                </a:lnTo>
                <a:lnTo>
                  <a:pt x="8152181" y="1895382"/>
                </a:lnTo>
                <a:lnTo>
                  <a:pt x="0" y="1895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및 해결방안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 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1188" y="4944473"/>
            <a:ext cx="643236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1. 팀 organization의 작업 중인 레파지토리를 개인 레파지토리로 fork(public)함.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695983" y="5532120"/>
            <a:ext cx="2242644" cy="870319"/>
            <a:chOff x="0" y="0"/>
            <a:chExt cx="1405335" cy="5453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05335" cy="545378"/>
            </a:xfrm>
            <a:custGeom>
              <a:avLst/>
              <a:gdLst/>
              <a:ahLst/>
              <a:cxnLst/>
              <a:rect r="r" b="b" t="t" l="l"/>
              <a:pathLst>
                <a:path h="545378" w="1405335">
                  <a:moveTo>
                    <a:pt x="1405335" y="272689"/>
                  </a:moveTo>
                  <a:lnTo>
                    <a:pt x="998935" y="0"/>
                  </a:lnTo>
                  <a:lnTo>
                    <a:pt x="998935" y="203200"/>
                  </a:lnTo>
                  <a:lnTo>
                    <a:pt x="0" y="203200"/>
                  </a:lnTo>
                  <a:lnTo>
                    <a:pt x="0" y="342178"/>
                  </a:lnTo>
                  <a:lnTo>
                    <a:pt x="998935" y="342178"/>
                  </a:lnTo>
                  <a:lnTo>
                    <a:pt x="998935" y="545378"/>
                  </a:lnTo>
                  <a:lnTo>
                    <a:pt x="1405335" y="27268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55575"/>
              <a:ext cx="1303735" cy="186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63619" y="6343063"/>
            <a:ext cx="6432364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2. Vercel에 hobby plan(무료 요금제)로 연동함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5723" y="7339064"/>
            <a:ext cx="6546898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3. 팀 organization 레포지토리의 main 브랜치에 commit이나 PR이 되면 github actions이 동작하면서 자동으로 포크한 개인 레포에 push해주도록 Github actions를 설정함.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57677" y="4670787"/>
            <a:ext cx="6895356" cy="137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이제 organization에서 평소처럼 작업을 진행하면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자동으로 fork된 개인 레파지토리로 push되고,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배포된 페이지에도 잘 반영된다!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및 해결방안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4992" y="3772898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Back End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68609" y="5433975"/>
            <a:ext cx="6454069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현재 시스템은 프론트앤드, 백앤드, AI, 3개의 서비스로 이루어져 있는데, 이 3개의 서비스를 어떻게 배포, 연결할 것인지 논의가 필요함.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022678" y="6166042"/>
            <a:ext cx="2242644" cy="870319"/>
            <a:chOff x="0" y="0"/>
            <a:chExt cx="1405335" cy="5453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05335" cy="545378"/>
            </a:xfrm>
            <a:custGeom>
              <a:avLst/>
              <a:gdLst/>
              <a:ahLst/>
              <a:cxnLst/>
              <a:rect r="r" b="b" t="t" l="l"/>
              <a:pathLst>
                <a:path h="545378" w="1405335">
                  <a:moveTo>
                    <a:pt x="1405335" y="272689"/>
                  </a:moveTo>
                  <a:lnTo>
                    <a:pt x="998935" y="0"/>
                  </a:lnTo>
                  <a:lnTo>
                    <a:pt x="998935" y="203200"/>
                  </a:lnTo>
                  <a:lnTo>
                    <a:pt x="0" y="203200"/>
                  </a:lnTo>
                  <a:lnTo>
                    <a:pt x="0" y="342178"/>
                  </a:lnTo>
                  <a:lnTo>
                    <a:pt x="998935" y="342178"/>
                  </a:lnTo>
                  <a:lnTo>
                    <a:pt x="998935" y="545378"/>
                  </a:lnTo>
                  <a:lnTo>
                    <a:pt x="1405335" y="27268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1303735" cy="186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390310" y="5785522"/>
            <a:ext cx="6868990" cy="174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2. </a:t>
            </a:r>
            <a:r>
              <a:rPr lang="en-US" sz="248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라즈베리파이 3개로 각각의 서버를 구축한다.</a:t>
            </a:r>
          </a:p>
          <a:p>
            <a:pPr algn="just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-&gt; AI모델의 경우 메모리 사용이 많으므로 서버 구축비용이 많이 발생하고, 하드웨어적으로 추가적인 </a:t>
            </a:r>
          </a:p>
          <a:p>
            <a:pPr algn="just">
              <a:lnSpc>
                <a:spcPts val="3473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학습이 더 필요하다.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90310" y="7713234"/>
            <a:ext cx="6546898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3. Docker를 사용하여 컨테이너로 배포한다.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-&gt; llm이 많은 메모리를 차지하므로, 환경에 따라 성능차이가 발생할 수 있으며, 현재 각 기능별로 의존성 문제가 해결되어야 함.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0310" y="4096421"/>
            <a:ext cx="6546898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spcBef>
                <a:spcPct val="0"/>
              </a:spcBef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가상환경 </a:t>
            </a:r>
            <a:r>
              <a:rPr lang="en-US" sz="24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3개를 사용한다.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-&gt; 가상환경을 실행하는 환경에 따라 성능차이가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발생할 수 있다.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5226079"/>
            <a:ext cx="539909" cy="530092"/>
          </a:xfrm>
          <a:custGeom>
            <a:avLst/>
            <a:gdLst/>
            <a:ahLst/>
            <a:cxnLst/>
            <a:rect r="r" b="b" t="t" l="l"/>
            <a:pathLst>
              <a:path h="530092" w="539909">
                <a:moveTo>
                  <a:pt x="0" y="0"/>
                </a:moveTo>
                <a:lnTo>
                  <a:pt x="539909" y="0"/>
                </a:lnTo>
                <a:lnTo>
                  <a:pt x="539909" y="530093"/>
                </a:lnTo>
                <a:lnTo>
                  <a:pt x="0" y="530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24127" y="3882931"/>
            <a:ext cx="3395760" cy="4114800"/>
          </a:xfrm>
          <a:custGeom>
            <a:avLst/>
            <a:gdLst/>
            <a:ahLst/>
            <a:cxnLst/>
            <a:rect r="r" b="b" t="t" l="l"/>
            <a:pathLst>
              <a:path h="4114800" w="3395760">
                <a:moveTo>
                  <a:pt x="0" y="0"/>
                </a:moveTo>
                <a:lnTo>
                  <a:pt x="3395760" y="0"/>
                </a:lnTo>
                <a:lnTo>
                  <a:pt x="33957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40723" y="5745461"/>
            <a:ext cx="2242644" cy="870319"/>
            <a:chOff x="0" y="0"/>
            <a:chExt cx="1405335" cy="5453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5335" cy="545378"/>
            </a:xfrm>
            <a:custGeom>
              <a:avLst/>
              <a:gdLst/>
              <a:ahLst/>
              <a:cxnLst/>
              <a:rect r="r" b="b" t="t" l="l"/>
              <a:pathLst>
                <a:path h="545378" w="1405335">
                  <a:moveTo>
                    <a:pt x="1405335" y="272689"/>
                  </a:moveTo>
                  <a:lnTo>
                    <a:pt x="998935" y="0"/>
                  </a:lnTo>
                  <a:lnTo>
                    <a:pt x="998935" y="203200"/>
                  </a:lnTo>
                  <a:lnTo>
                    <a:pt x="0" y="203200"/>
                  </a:lnTo>
                  <a:lnTo>
                    <a:pt x="0" y="342178"/>
                  </a:lnTo>
                  <a:lnTo>
                    <a:pt x="998935" y="342178"/>
                  </a:lnTo>
                  <a:lnTo>
                    <a:pt x="998935" y="545378"/>
                  </a:lnTo>
                  <a:lnTo>
                    <a:pt x="1405335" y="27268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1303735" cy="186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436833" y="3612962"/>
            <a:ext cx="7144890" cy="2250640"/>
          </a:xfrm>
          <a:custGeom>
            <a:avLst/>
            <a:gdLst/>
            <a:ahLst/>
            <a:cxnLst/>
            <a:rect r="r" b="b" t="t" l="l"/>
            <a:pathLst>
              <a:path h="2250640" w="7144890">
                <a:moveTo>
                  <a:pt x="0" y="0"/>
                </a:moveTo>
                <a:lnTo>
                  <a:pt x="7144890" y="0"/>
                </a:lnTo>
                <a:lnTo>
                  <a:pt x="7144890" y="2250641"/>
                </a:lnTo>
                <a:lnTo>
                  <a:pt x="0" y="2250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58610" y="3882931"/>
            <a:ext cx="454838" cy="454838"/>
          </a:xfrm>
          <a:custGeom>
            <a:avLst/>
            <a:gdLst/>
            <a:ahLst/>
            <a:cxnLst/>
            <a:rect r="r" b="b" t="t" l="l"/>
            <a:pathLst>
              <a:path h="454838" w="454838">
                <a:moveTo>
                  <a:pt x="0" y="0"/>
                </a:moveTo>
                <a:lnTo>
                  <a:pt x="454838" y="0"/>
                </a:lnTo>
                <a:lnTo>
                  <a:pt x="454838" y="454838"/>
                </a:lnTo>
                <a:lnTo>
                  <a:pt x="0" y="45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35046" y="6967912"/>
            <a:ext cx="426157" cy="426157"/>
          </a:xfrm>
          <a:custGeom>
            <a:avLst/>
            <a:gdLst/>
            <a:ahLst/>
            <a:cxnLst/>
            <a:rect r="r" b="b" t="t" l="l"/>
            <a:pathLst>
              <a:path h="426157" w="426157">
                <a:moveTo>
                  <a:pt x="0" y="0"/>
                </a:moveTo>
                <a:lnTo>
                  <a:pt x="426157" y="0"/>
                </a:lnTo>
                <a:lnTo>
                  <a:pt x="426157" y="426157"/>
                </a:lnTo>
                <a:lnTo>
                  <a:pt x="0" y="426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06365" y="8436726"/>
            <a:ext cx="454838" cy="454838"/>
          </a:xfrm>
          <a:custGeom>
            <a:avLst/>
            <a:gdLst/>
            <a:ahLst/>
            <a:cxnLst/>
            <a:rect r="r" b="b" t="t" l="l"/>
            <a:pathLst>
              <a:path h="454838" w="454838">
                <a:moveTo>
                  <a:pt x="0" y="0"/>
                </a:moveTo>
                <a:lnTo>
                  <a:pt x="454838" y="0"/>
                </a:lnTo>
                <a:lnTo>
                  <a:pt x="454838" y="454838"/>
                </a:lnTo>
                <a:lnTo>
                  <a:pt x="0" y="4548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30920" y="8267699"/>
            <a:ext cx="1895805" cy="990601"/>
          </a:xfrm>
          <a:custGeom>
            <a:avLst/>
            <a:gdLst/>
            <a:ahLst/>
            <a:cxnLst/>
            <a:rect r="r" b="b" t="t" l="l"/>
            <a:pathLst>
              <a:path h="990601" w="1895805">
                <a:moveTo>
                  <a:pt x="0" y="0"/>
                </a:moveTo>
                <a:lnTo>
                  <a:pt x="1895805" y="0"/>
                </a:lnTo>
                <a:lnTo>
                  <a:pt x="1895805" y="990601"/>
                </a:lnTo>
                <a:lnTo>
                  <a:pt x="0" y="9906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및 해결방안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629" y="3203387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8288020"/>
            <a:ext cx="6348440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6"/>
              </a:lnSpc>
            </a:pPr>
            <a:r>
              <a:rPr lang="en-US" sz="248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Tesseract ocr을 활용하여 이미지 내 텍스트 추출 시도 -&gt; 제대로 된 결과 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36833" y="5882052"/>
            <a:ext cx="7144890" cy="88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6"/>
              </a:lnSpc>
            </a:pPr>
            <a:r>
              <a:rPr lang="en-US" sz="248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이미지 텍스트 추출 사이트 활용해 크롤링 기능을 구현함.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36833" y="6916607"/>
            <a:ext cx="7319358" cy="88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2475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데이터 수집 단계에서 원본 이미지 저장, 답변 시 그대로 반환하여 사용자가 직접 이미지를 보고 정보를 얻음.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55325" y="8370051"/>
            <a:ext cx="6022850" cy="88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2475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구글 비전 API로 이미지 크롤링 코드 구현함.</a:t>
            </a:r>
          </a:p>
          <a:p>
            <a:pPr algn="l">
              <a:lnSpc>
                <a:spcPts val="3588"/>
              </a:lnSpc>
            </a:pPr>
            <a:r>
              <a:rPr lang="en-US" sz="2475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단, 무료 크레딧 제한이 있어 논의해 볼 사안.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343018" y="5798154"/>
            <a:ext cx="2242644" cy="870319"/>
            <a:chOff x="0" y="0"/>
            <a:chExt cx="1405335" cy="5453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5335" cy="545378"/>
            </a:xfrm>
            <a:custGeom>
              <a:avLst/>
              <a:gdLst/>
              <a:ahLst/>
              <a:cxnLst/>
              <a:rect r="r" b="b" t="t" l="l"/>
              <a:pathLst>
                <a:path h="545378" w="1405335">
                  <a:moveTo>
                    <a:pt x="1405335" y="272689"/>
                  </a:moveTo>
                  <a:lnTo>
                    <a:pt x="998935" y="0"/>
                  </a:lnTo>
                  <a:lnTo>
                    <a:pt x="998935" y="203200"/>
                  </a:lnTo>
                  <a:lnTo>
                    <a:pt x="0" y="203200"/>
                  </a:lnTo>
                  <a:lnTo>
                    <a:pt x="0" y="342178"/>
                  </a:lnTo>
                  <a:lnTo>
                    <a:pt x="998935" y="342178"/>
                  </a:lnTo>
                  <a:lnTo>
                    <a:pt x="998935" y="545378"/>
                  </a:lnTo>
                  <a:lnTo>
                    <a:pt x="1405335" y="27268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1303735" cy="186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84419" y="4478278"/>
            <a:ext cx="547688" cy="547688"/>
          </a:xfrm>
          <a:custGeom>
            <a:avLst/>
            <a:gdLst/>
            <a:ahLst/>
            <a:cxnLst/>
            <a:rect r="r" b="b" t="t" l="l"/>
            <a:pathLst>
              <a:path h="547688" w="547688">
                <a:moveTo>
                  <a:pt x="0" y="0"/>
                </a:moveTo>
                <a:lnTo>
                  <a:pt x="547688" y="0"/>
                </a:lnTo>
                <a:lnTo>
                  <a:pt x="547688" y="547688"/>
                </a:lnTo>
                <a:lnTo>
                  <a:pt x="0" y="547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16461" y="6845438"/>
            <a:ext cx="515646" cy="515646"/>
          </a:xfrm>
          <a:custGeom>
            <a:avLst/>
            <a:gdLst/>
            <a:ahLst/>
            <a:cxnLst/>
            <a:rect r="r" b="b" t="t" l="l"/>
            <a:pathLst>
              <a:path h="515646" w="515646">
                <a:moveTo>
                  <a:pt x="0" y="0"/>
                </a:moveTo>
                <a:lnTo>
                  <a:pt x="515646" y="0"/>
                </a:lnTo>
                <a:lnTo>
                  <a:pt x="515646" y="515646"/>
                </a:lnTo>
                <a:lnTo>
                  <a:pt x="0" y="5156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49818" y="4926295"/>
            <a:ext cx="5969597" cy="1451696"/>
          </a:xfrm>
          <a:custGeom>
            <a:avLst/>
            <a:gdLst/>
            <a:ahLst/>
            <a:cxnLst/>
            <a:rect r="r" b="b" t="t" l="l"/>
            <a:pathLst>
              <a:path h="1451696" w="5969597">
                <a:moveTo>
                  <a:pt x="0" y="0"/>
                </a:moveTo>
                <a:lnTo>
                  <a:pt x="5969597" y="0"/>
                </a:lnTo>
                <a:lnTo>
                  <a:pt x="5969597" y="1451696"/>
                </a:lnTo>
                <a:lnTo>
                  <a:pt x="0" y="14516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339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0483" y="4159117"/>
            <a:ext cx="5763667" cy="319161"/>
          </a:xfrm>
          <a:custGeom>
            <a:avLst/>
            <a:gdLst/>
            <a:ahLst/>
            <a:cxnLst/>
            <a:rect r="r" b="b" t="t" l="l"/>
            <a:pathLst>
              <a:path h="319161" w="5763667">
                <a:moveTo>
                  <a:pt x="0" y="0"/>
                </a:moveTo>
                <a:lnTo>
                  <a:pt x="5763667" y="0"/>
                </a:lnTo>
                <a:lnTo>
                  <a:pt x="5763667" y="319161"/>
                </a:lnTo>
                <a:lnTo>
                  <a:pt x="0" y="3191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49667" y="6471438"/>
            <a:ext cx="3801677" cy="586609"/>
          </a:xfrm>
          <a:custGeom>
            <a:avLst/>
            <a:gdLst/>
            <a:ahLst/>
            <a:cxnLst/>
            <a:rect r="r" b="b" t="t" l="l"/>
            <a:pathLst>
              <a:path h="586609" w="3801677">
                <a:moveTo>
                  <a:pt x="0" y="0"/>
                </a:moveTo>
                <a:lnTo>
                  <a:pt x="3801677" y="0"/>
                </a:lnTo>
                <a:lnTo>
                  <a:pt x="3801677" y="586609"/>
                </a:lnTo>
                <a:lnTo>
                  <a:pt x="0" y="5866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49818" y="7054138"/>
            <a:ext cx="6330881" cy="295194"/>
          </a:xfrm>
          <a:custGeom>
            <a:avLst/>
            <a:gdLst/>
            <a:ahLst/>
            <a:cxnLst/>
            <a:rect r="r" b="b" t="t" l="l"/>
            <a:pathLst>
              <a:path h="295194" w="6330881">
                <a:moveTo>
                  <a:pt x="0" y="0"/>
                </a:moveTo>
                <a:lnTo>
                  <a:pt x="6330881" y="0"/>
                </a:lnTo>
                <a:lnTo>
                  <a:pt x="6330881" y="295194"/>
                </a:lnTo>
                <a:lnTo>
                  <a:pt x="0" y="295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09" r="0" b="-209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913338" y="5322695"/>
            <a:ext cx="5609628" cy="0"/>
          </a:xfrm>
          <a:prstGeom prst="line">
            <a:avLst/>
          </a:prstGeom>
          <a:ln cap="flat" w="38100">
            <a:solidFill>
              <a:srgbClr val="DA1E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849876" y="7368382"/>
            <a:ext cx="6212551" cy="18970"/>
          </a:xfrm>
          <a:prstGeom prst="line">
            <a:avLst/>
          </a:prstGeom>
          <a:ln cap="flat" w="38100">
            <a:solidFill>
              <a:srgbClr val="DA1E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60575" y="3948186"/>
            <a:ext cx="539909" cy="530092"/>
          </a:xfrm>
          <a:custGeom>
            <a:avLst/>
            <a:gdLst/>
            <a:ahLst/>
            <a:cxnLst/>
            <a:rect r="r" b="b" t="t" l="l"/>
            <a:pathLst>
              <a:path h="530092" w="539909">
                <a:moveTo>
                  <a:pt x="0" y="0"/>
                </a:moveTo>
                <a:lnTo>
                  <a:pt x="539908" y="0"/>
                </a:lnTo>
                <a:lnTo>
                  <a:pt x="539908" y="530092"/>
                </a:lnTo>
                <a:lnTo>
                  <a:pt x="0" y="530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09629" y="5021203"/>
            <a:ext cx="565021" cy="530092"/>
          </a:xfrm>
          <a:custGeom>
            <a:avLst/>
            <a:gdLst/>
            <a:ahLst/>
            <a:cxnLst/>
            <a:rect r="r" b="b" t="t" l="l"/>
            <a:pathLst>
              <a:path h="530092" w="565021">
                <a:moveTo>
                  <a:pt x="0" y="0"/>
                </a:moveTo>
                <a:lnTo>
                  <a:pt x="565021" y="0"/>
                </a:lnTo>
                <a:lnTo>
                  <a:pt x="565021" y="530092"/>
                </a:lnTo>
                <a:lnTo>
                  <a:pt x="0" y="530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140723" y="2318197"/>
            <a:ext cx="65717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및 해결방안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4380" y="7615951"/>
            <a:ext cx="7925790" cy="11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Refine 방식을 통해 일관되고, 정제된 답변을 생성하지만 정확한 정보 제공 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9629" y="3203387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63670" y="4392553"/>
            <a:ext cx="6895630" cy="11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키워드 전처리 및 동일한 쿼리 변환 </a:t>
            </a:r>
          </a:p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과정을 적용해 문서 추출 방식 개선함.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63670" y="6812484"/>
            <a:ext cx="6895630" cy="11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Chain 방식 활용하는 과정에서 API </a:t>
            </a:r>
          </a:p>
          <a:p>
            <a:pPr algn="l">
              <a:lnSpc>
                <a:spcPts val="4784"/>
              </a:lnSpc>
            </a:pPr>
            <a:r>
              <a:rPr lang="en-US" sz="32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사용법 관련 문제를 검토하여 개선함.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00037" y="5779288"/>
            <a:ext cx="689563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49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ex) ‘수강신청’, ‘수강 신청‘ ==&gt; 수강신청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60575" y="6845438"/>
            <a:ext cx="565021" cy="530092"/>
          </a:xfrm>
          <a:custGeom>
            <a:avLst/>
            <a:gdLst/>
            <a:ahLst/>
            <a:cxnLst/>
            <a:rect r="r" b="b" t="t" l="l"/>
            <a:pathLst>
              <a:path h="530092" w="565021">
                <a:moveTo>
                  <a:pt x="0" y="0"/>
                </a:moveTo>
                <a:lnTo>
                  <a:pt x="565020" y="0"/>
                </a:lnTo>
                <a:lnTo>
                  <a:pt x="565020" y="530092"/>
                </a:lnTo>
                <a:lnTo>
                  <a:pt x="0" y="530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190862" y="6131187"/>
            <a:ext cx="3411127" cy="2236163"/>
            <a:chOff x="0" y="0"/>
            <a:chExt cx="898404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90862" y="4400942"/>
            <a:ext cx="3411127" cy="1754315"/>
            <a:chOff x="0" y="0"/>
            <a:chExt cx="898404" cy="4620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844026" y="6140712"/>
            <a:ext cx="84198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6601990" y="6150237"/>
            <a:ext cx="827408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436683" y="6131187"/>
            <a:ext cx="3411127" cy="2236163"/>
            <a:chOff x="0" y="0"/>
            <a:chExt cx="898404" cy="5889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686010" y="6131187"/>
            <a:ext cx="3411127" cy="2236163"/>
            <a:chOff x="0" y="0"/>
            <a:chExt cx="898404" cy="5889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436683" y="4400942"/>
            <a:ext cx="3411127" cy="1754315"/>
            <a:chOff x="0" y="0"/>
            <a:chExt cx="898404" cy="46204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86010" y="4400942"/>
            <a:ext cx="3411127" cy="1754315"/>
            <a:chOff x="0" y="0"/>
            <a:chExt cx="898404" cy="46204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481066" y="4860257"/>
            <a:ext cx="979453" cy="956302"/>
          </a:xfrm>
          <a:custGeom>
            <a:avLst/>
            <a:gdLst/>
            <a:ahLst/>
            <a:cxnLst/>
            <a:rect r="r" b="b" t="t" l="l"/>
            <a:pathLst>
              <a:path h="956302" w="979453">
                <a:moveTo>
                  <a:pt x="0" y="0"/>
                </a:moveTo>
                <a:lnTo>
                  <a:pt x="979453" y="0"/>
                </a:lnTo>
                <a:lnTo>
                  <a:pt x="979453" y="956302"/>
                </a:lnTo>
                <a:lnTo>
                  <a:pt x="0" y="95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905210" y="4830776"/>
            <a:ext cx="1041169" cy="986971"/>
          </a:xfrm>
          <a:custGeom>
            <a:avLst/>
            <a:gdLst/>
            <a:ahLst/>
            <a:cxnLst/>
            <a:rect r="r" b="b" t="t" l="l"/>
            <a:pathLst>
              <a:path h="986971" w="1041169">
                <a:moveTo>
                  <a:pt x="0" y="0"/>
                </a:moveTo>
                <a:lnTo>
                  <a:pt x="1041170" y="0"/>
                </a:lnTo>
                <a:lnTo>
                  <a:pt x="1041170" y="986971"/>
                </a:lnTo>
                <a:lnTo>
                  <a:pt x="0" y="986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656104" y="4860257"/>
            <a:ext cx="961215" cy="928009"/>
          </a:xfrm>
          <a:custGeom>
            <a:avLst/>
            <a:gdLst/>
            <a:ahLst/>
            <a:cxnLst/>
            <a:rect r="r" b="b" t="t" l="l"/>
            <a:pathLst>
              <a:path h="928009" w="961215">
                <a:moveTo>
                  <a:pt x="0" y="0"/>
                </a:moveTo>
                <a:lnTo>
                  <a:pt x="961215" y="0"/>
                </a:lnTo>
                <a:lnTo>
                  <a:pt x="961215" y="928009"/>
                </a:lnTo>
                <a:lnTo>
                  <a:pt x="0" y="9280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향후 일정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71437" y="6252095"/>
            <a:ext cx="3222271" cy="167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4"/>
              </a:lnSpc>
            </a:pPr>
            <a:r>
              <a:rPr lang="en-US" sz="2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작성한 논문을 피드백 받고, 이를 반영하여 최종 수정하여 10.18 까지 논문 제출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66985" y="6380906"/>
            <a:ext cx="3118762" cy="167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4"/>
              </a:lnSpc>
            </a:pPr>
            <a:r>
              <a:rPr lang="en-US" sz="2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프론트엔드 백엔드 AI 서버 간 연결하여 디자인한 시스템 모델링에 맞추어 전체 시스템 구축을 목표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42198" y="6452120"/>
            <a:ext cx="3204627" cy="167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4"/>
              </a:lnSpc>
            </a:pPr>
            <a:r>
              <a:rPr lang="en-US" sz="2299">
                <a:solidFill>
                  <a:srgbClr val="2F5F98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멘토링 회의를 통해 나온 개선사항들을 적용하여 답변의 정확도 개선 </a:t>
            </a:r>
          </a:p>
          <a:p>
            <a:pPr algn="just">
              <a:lnSpc>
                <a:spcPts val="3334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5579240" y="5874909"/>
            <a:ext cx="1022749" cy="28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7"/>
              </a:lnSpc>
            </a:pPr>
            <a:r>
              <a:rPr lang="en-US" sz="1873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(~10.18)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08036" y="3236176"/>
            <a:ext cx="27383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(10.14~11.10)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03534" y="4184270"/>
            <a:ext cx="11301259" cy="4223846"/>
          </a:xfrm>
          <a:custGeom>
            <a:avLst/>
            <a:gdLst/>
            <a:ahLst/>
            <a:cxnLst/>
            <a:rect r="r" b="b" t="t" l="l"/>
            <a:pathLst>
              <a:path h="4223846" w="11301259">
                <a:moveTo>
                  <a:pt x="0" y="0"/>
                </a:moveTo>
                <a:lnTo>
                  <a:pt x="11301259" y="0"/>
                </a:lnTo>
                <a:lnTo>
                  <a:pt x="11301259" y="4223845"/>
                </a:lnTo>
                <a:lnTo>
                  <a:pt x="0" y="422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수행 배경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2133" y="4184270"/>
            <a:ext cx="11301259" cy="4817162"/>
          </a:xfrm>
          <a:custGeom>
            <a:avLst/>
            <a:gdLst/>
            <a:ahLst/>
            <a:cxnLst/>
            <a:rect r="r" b="b" t="t" l="l"/>
            <a:pathLst>
              <a:path h="4817162" w="11301259">
                <a:moveTo>
                  <a:pt x="0" y="0"/>
                </a:moveTo>
                <a:lnTo>
                  <a:pt x="11301259" y="0"/>
                </a:lnTo>
                <a:lnTo>
                  <a:pt x="11301259" y="4817161"/>
                </a:lnTo>
                <a:lnTo>
                  <a:pt x="0" y="4817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수행 배경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421020" y="3678420"/>
            <a:ext cx="13445960" cy="5579880"/>
          </a:xfrm>
          <a:custGeom>
            <a:avLst/>
            <a:gdLst/>
            <a:ahLst/>
            <a:cxnLst/>
            <a:rect r="r" b="b" t="t" l="l"/>
            <a:pathLst>
              <a:path h="5579880" w="13445960">
                <a:moveTo>
                  <a:pt x="0" y="0"/>
                </a:moveTo>
                <a:lnTo>
                  <a:pt x="13445960" y="0"/>
                </a:lnTo>
                <a:lnTo>
                  <a:pt x="13445960" y="5579880"/>
                </a:lnTo>
                <a:lnTo>
                  <a:pt x="0" y="557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목표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74575" y="4441445"/>
            <a:ext cx="14138850" cy="3764469"/>
          </a:xfrm>
          <a:custGeom>
            <a:avLst/>
            <a:gdLst/>
            <a:ahLst/>
            <a:cxnLst/>
            <a:rect r="r" b="b" t="t" l="l"/>
            <a:pathLst>
              <a:path h="3764469" w="14138850">
                <a:moveTo>
                  <a:pt x="0" y="0"/>
                </a:moveTo>
                <a:lnTo>
                  <a:pt x="14138850" y="0"/>
                </a:lnTo>
                <a:lnTo>
                  <a:pt x="14138850" y="3764468"/>
                </a:lnTo>
                <a:lnTo>
                  <a:pt x="0" y="3764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65439" y="2298954"/>
            <a:ext cx="715712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전체 시스템 구조도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64862" y="4571579"/>
            <a:ext cx="2800937" cy="3291445"/>
          </a:xfrm>
          <a:custGeom>
            <a:avLst/>
            <a:gdLst/>
            <a:ahLst/>
            <a:cxnLst/>
            <a:rect r="r" b="b" t="t" l="l"/>
            <a:pathLst>
              <a:path h="3291445" w="2800937">
                <a:moveTo>
                  <a:pt x="0" y="0"/>
                </a:moveTo>
                <a:lnTo>
                  <a:pt x="2800937" y="0"/>
                </a:lnTo>
                <a:lnTo>
                  <a:pt x="2800937" y="3291446"/>
                </a:lnTo>
                <a:lnTo>
                  <a:pt x="0" y="3291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26" t="-408" r="-14512" b="-518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09153" y="3384170"/>
            <a:ext cx="6999333" cy="6185661"/>
          </a:xfrm>
          <a:custGeom>
            <a:avLst/>
            <a:gdLst/>
            <a:ahLst/>
            <a:cxnLst/>
            <a:rect r="r" b="b" t="t" l="l"/>
            <a:pathLst>
              <a:path h="6185661" w="6999333">
                <a:moveTo>
                  <a:pt x="0" y="0"/>
                </a:moveTo>
                <a:lnTo>
                  <a:pt x="6999333" y="0"/>
                </a:lnTo>
                <a:lnTo>
                  <a:pt x="6999333" y="6185660"/>
                </a:lnTo>
                <a:lnTo>
                  <a:pt x="0" y="618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1955014" y="3634562"/>
            <a:ext cx="2009848" cy="93701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모델링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849571" y="6275322"/>
            <a:ext cx="9545254" cy="3053527"/>
            <a:chOff x="0" y="0"/>
            <a:chExt cx="2517416" cy="805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17416" cy="805321"/>
            </a:xfrm>
            <a:custGeom>
              <a:avLst/>
              <a:gdLst/>
              <a:ahLst/>
              <a:cxnLst/>
              <a:rect r="r" b="b" t="t" l="l"/>
              <a:pathLst>
                <a:path h="805321" w="2517416">
                  <a:moveTo>
                    <a:pt x="0" y="0"/>
                  </a:moveTo>
                  <a:lnTo>
                    <a:pt x="2517416" y="0"/>
                  </a:lnTo>
                  <a:lnTo>
                    <a:pt x="2517416" y="805321"/>
                  </a:lnTo>
                  <a:lnTo>
                    <a:pt x="0" y="80532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17416" cy="852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053636" y="7586283"/>
            <a:ext cx="487445" cy="449336"/>
          </a:xfrm>
          <a:custGeom>
            <a:avLst/>
            <a:gdLst/>
            <a:ahLst/>
            <a:cxnLst/>
            <a:rect r="r" b="b" t="t" l="l"/>
            <a:pathLst>
              <a:path h="449336" w="487445">
                <a:moveTo>
                  <a:pt x="0" y="0"/>
                </a:moveTo>
                <a:lnTo>
                  <a:pt x="487446" y="0"/>
                </a:lnTo>
                <a:lnTo>
                  <a:pt x="487446" y="449336"/>
                </a:lnTo>
                <a:lnTo>
                  <a:pt x="0" y="449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모델링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53636" y="6636139"/>
            <a:ext cx="8662487" cy="781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사용자가 프론트엔드 UI에서 질문을 입력함.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프론트 엔드는 입력받은 질문을 백엔드 서버로 API 요청을 통해 전송함.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14983" y="3379475"/>
            <a:ext cx="2769117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9"/>
              </a:lnSpc>
            </a:pPr>
            <a:r>
              <a:rPr lang="en-US" sz="3999">
                <a:solidFill>
                  <a:srgbClr val="F4C257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.  질문 입력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053636" y="8253367"/>
            <a:ext cx="571783" cy="407667"/>
          </a:xfrm>
          <a:custGeom>
            <a:avLst/>
            <a:gdLst/>
            <a:ahLst/>
            <a:cxnLst/>
            <a:rect r="r" b="b" t="t" l="l"/>
            <a:pathLst>
              <a:path h="407667" w="571783">
                <a:moveTo>
                  <a:pt x="0" y="0"/>
                </a:moveTo>
                <a:lnTo>
                  <a:pt x="571783" y="0"/>
                </a:lnTo>
                <a:lnTo>
                  <a:pt x="571783" y="407667"/>
                </a:lnTo>
                <a:lnTo>
                  <a:pt x="0" y="407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25419" y="7636839"/>
            <a:ext cx="261900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Error가 발생할 경우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81737" y="8276859"/>
            <a:ext cx="841727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사용자가 질문 입력하지 않거나, 유효하지 않은 데이터 입력할 경우 프론트엔드에서 즉시 에러 메시지를 표시하여 다시 입력 요청함.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51361" y="3074770"/>
            <a:ext cx="463622" cy="1015904"/>
          </a:xfrm>
          <a:custGeom>
            <a:avLst/>
            <a:gdLst/>
            <a:ahLst/>
            <a:cxnLst/>
            <a:rect r="r" b="b" t="t" l="l"/>
            <a:pathLst>
              <a:path h="1015904" w="463622">
                <a:moveTo>
                  <a:pt x="0" y="0"/>
                </a:moveTo>
                <a:lnTo>
                  <a:pt x="463622" y="0"/>
                </a:lnTo>
                <a:lnTo>
                  <a:pt x="463622" y="1015905"/>
                </a:lnTo>
                <a:lnTo>
                  <a:pt x="0" y="10159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784100" y="3606033"/>
            <a:ext cx="9610725" cy="2497839"/>
          </a:xfrm>
          <a:custGeom>
            <a:avLst/>
            <a:gdLst/>
            <a:ahLst/>
            <a:cxnLst/>
            <a:rect r="r" b="b" t="t" l="l"/>
            <a:pathLst>
              <a:path h="2497839" w="9610725">
                <a:moveTo>
                  <a:pt x="0" y="0"/>
                </a:moveTo>
                <a:lnTo>
                  <a:pt x="9610725" y="0"/>
                </a:lnTo>
                <a:lnTo>
                  <a:pt x="9610725" y="2497839"/>
                </a:lnTo>
                <a:lnTo>
                  <a:pt x="0" y="24978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240033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65331" y="1847885"/>
            <a:ext cx="1390860" cy="1378766"/>
          </a:xfrm>
          <a:custGeom>
            <a:avLst/>
            <a:gdLst/>
            <a:ahLst/>
            <a:cxnLst/>
            <a:rect r="r" b="b" t="t" l="l"/>
            <a:pathLst>
              <a:path h="1378766" w="1390860">
                <a:moveTo>
                  <a:pt x="0" y="0"/>
                </a:moveTo>
                <a:lnTo>
                  <a:pt x="1390860" y="0"/>
                </a:lnTo>
                <a:lnTo>
                  <a:pt x="1390860" y="1378766"/>
                </a:lnTo>
                <a:lnTo>
                  <a:pt x="0" y="13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849571" y="6275322"/>
            <a:ext cx="9070618" cy="3053527"/>
            <a:chOff x="0" y="0"/>
            <a:chExt cx="2392238" cy="805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92238" cy="805321"/>
            </a:xfrm>
            <a:custGeom>
              <a:avLst/>
              <a:gdLst/>
              <a:ahLst/>
              <a:cxnLst/>
              <a:rect r="r" b="b" t="t" l="l"/>
              <a:pathLst>
                <a:path h="805321" w="2392238">
                  <a:moveTo>
                    <a:pt x="0" y="0"/>
                  </a:moveTo>
                  <a:lnTo>
                    <a:pt x="2392238" y="0"/>
                  </a:lnTo>
                  <a:lnTo>
                    <a:pt x="2392238" y="805321"/>
                  </a:lnTo>
                  <a:lnTo>
                    <a:pt x="0" y="805321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392238" cy="852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053636" y="7981766"/>
            <a:ext cx="487445" cy="449336"/>
          </a:xfrm>
          <a:custGeom>
            <a:avLst/>
            <a:gdLst/>
            <a:ahLst/>
            <a:cxnLst/>
            <a:rect r="r" b="b" t="t" l="l"/>
            <a:pathLst>
              <a:path h="449336" w="487445">
                <a:moveTo>
                  <a:pt x="0" y="0"/>
                </a:moveTo>
                <a:lnTo>
                  <a:pt x="487446" y="0"/>
                </a:lnTo>
                <a:lnTo>
                  <a:pt x="487446" y="449336"/>
                </a:lnTo>
                <a:lnTo>
                  <a:pt x="0" y="449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53636" y="8604250"/>
            <a:ext cx="571783" cy="407667"/>
          </a:xfrm>
          <a:custGeom>
            <a:avLst/>
            <a:gdLst/>
            <a:ahLst/>
            <a:cxnLst/>
            <a:rect r="r" b="b" t="t" l="l"/>
            <a:pathLst>
              <a:path h="407667" w="571783">
                <a:moveTo>
                  <a:pt x="0" y="0"/>
                </a:moveTo>
                <a:lnTo>
                  <a:pt x="571783" y="0"/>
                </a:lnTo>
                <a:lnTo>
                  <a:pt x="571783" y="407667"/>
                </a:lnTo>
                <a:lnTo>
                  <a:pt x="0" y="407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0717" y="3041257"/>
            <a:ext cx="732684" cy="1049418"/>
          </a:xfrm>
          <a:custGeom>
            <a:avLst/>
            <a:gdLst/>
            <a:ahLst/>
            <a:cxnLst/>
            <a:rect r="r" b="b" t="t" l="l"/>
            <a:pathLst>
              <a:path h="1049418" w="732684">
                <a:moveTo>
                  <a:pt x="0" y="0"/>
                </a:moveTo>
                <a:lnTo>
                  <a:pt x="732684" y="0"/>
                </a:lnTo>
                <a:lnTo>
                  <a:pt x="732684" y="1049418"/>
                </a:lnTo>
                <a:lnTo>
                  <a:pt x="0" y="104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모델링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5723" y="971904"/>
            <a:ext cx="336242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F5F98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종합설계프로젝트1  5팀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53636" y="6521413"/>
            <a:ext cx="8662487" cy="1178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백엔드 서버는 받은 질문을 AI모델로 전달하여 분석 요청함.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 모델은 받은 질문을 분석하여 답변 생성함.</a:t>
            </a:r>
          </a:p>
          <a:p>
            <a:pPr algn="l">
              <a:lnSpc>
                <a:spcPts val="3185"/>
              </a:lnSpc>
            </a:pPr>
            <a:r>
              <a:rPr lang="en-US" sz="2196">
                <a:solidFill>
                  <a:srgbClr val="004AAD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생성된 답변을 백엔드 서버로 반환함.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83401" y="3379475"/>
            <a:ext cx="243363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9"/>
              </a:lnSpc>
            </a:pPr>
            <a:r>
              <a:rPr lang="en-US" sz="3999">
                <a:solidFill>
                  <a:srgbClr val="FF66C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. 질문 처리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25419" y="8032322"/>
            <a:ext cx="261900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Error가 발생할 경우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53328" y="8547100"/>
            <a:ext cx="776068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AI 모델이 응답 생성하지 못하거나 지연 발생할 경우, 백엔드에서 이를 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인식하고 프론트엔드로 에러 메시지를 전송함.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744759" y="3484250"/>
            <a:ext cx="9175429" cy="2616012"/>
          </a:xfrm>
          <a:custGeom>
            <a:avLst/>
            <a:gdLst/>
            <a:ahLst/>
            <a:cxnLst/>
            <a:rect r="r" b="b" t="t" l="l"/>
            <a:pathLst>
              <a:path h="2616012" w="9175429">
                <a:moveTo>
                  <a:pt x="0" y="0"/>
                </a:moveTo>
                <a:lnTo>
                  <a:pt x="9175430" y="0"/>
                </a:lnTo>
                <a:lnTo>
                  <a:pt x="9175430" y="2616011"/>
                </a:lnTo>
                <a:lnTo>
                  <a:pt x="0" y="26160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8161" r="0" b="-121806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DAGSxGK74j8</dc:identifier>
  <dcterms:modified xsi:type="dcterms:W3CDTF">2011-08-01T06:04:30Z</dcterms:modified>
  <cp:revision>1</cp:revision>
  <dc:title>파란색 흰색 심플한 비즈니스 마케팅 프로젝트 프레젠테이션</dc:title>
</cp:coreProperties>
</file>